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78" r:id="rId8"/>
    <p:sldId id="264" r:id="rId9"/>
    <p:sldId id="276" r:id="rId10"/>
    <p:sldId id="277" r:id="rId11"/>
    <p:sldId id="265" r:id="rId12"/>
    <p:sldId id="275" r:id="rId13"/>
    <p:sldId id="266" r:id="rId14"/>
    <p:sldId id="267" r:id="rId15"/>
    <p:sldId id="268" r:id="rId16"/>
    <p:sldId id="269" r:id="rId17"/>
    <p:sldId id="261" r:id="rId18"/>
    <p:sldId id="262" r:id="rId19"/>
    <p:sldId id="270" r:id="rId20"/>
    <p:sldId id="263" r:id="rId21"/>
    <p:sldId id="271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8" autoAdjust="0"/>
    <p:restoredTop sz="94650" autoAdjust="0"/>
  </p:normalViewPr>
  <p:slideViewPr>
    <p:cSldViewPr>
      <p:cViewPr varScale="1">
        <p:scale>
          <a:sx n="91" d="100"/>
          <a:sy n="91" d="100"/>
        </p:scale>
        <p:origin x="-76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0.10968491785749002"/>
          <c:y val="5.8891555233659666E-2"/>
          <c:w val="0.75126032857003988"/>
          <c:h val="0.8157466156926160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Huggies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Trial 1</c:v>
                </c:pt>
                <c:pt idx="1">
                  <c:v>Trial 2</c:v>
                </c:pt>
                <c:pt idx="2">
                  <c:v>Trial 3</c:v>
                </c:pt>
                <c:pt idx="3">
                  <c:v>Trial 4</c:v>
                </c:pt>
                <c:pt idx="4">
                  <c:v>Trial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660</c:v>
                </c:pt>
                <c:pt idx="1">
                  <c:v>720</c:v>
                </c:pt>
                <c:pt idx="2">
                  <c:v>630</c:v>
                </c:pt>
                <c:pt idx="3">
                  <c:v>660</c:v>
                </c:pt>
                <c:pt idx="4">
                  <c:v>720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Pampers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Trial 1</c:v>
                </c:pt>
                <c:pt idx="1">
                  <c:v>Trial 2</c:v>
                </c:pt>
                <c:pt idx="2">
                  <c:v>Trial 3</c:v>
                </c:pt>
                <c:pt idx="3">
                  <c:v>Trial 4</c:v>
                </c:pt>
                <c:pt idx="4">
                  <c:v>Trial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420</c:v>
                </c:pt>
                <c:pt idx="1">
                  <c:v>510</c:v>
                </c:pt>
                <c:pt idx="2">
                  <c:v>270</c:v>
                </c:pt>
                <c:pt idx="3">
                  <c:v>270</c:v>
                </c:pt>
                <c:pt idx="4">
                  <c:v>360</c:v>
                </c:pt>
              </c:numCache>
            </c:numRef>
          </c:val>
        </c:ser>
        <c:axId val="61313408"/>
        <c:axId val="61314944"/>
      </c:barChart>
      <c:catAx>
        <c:axId val="61313408"/>
        <c:scaling>
          <c:orientation val="minMax"/>
        </c:scaling>
        <c:axPos val="b"/>
        <c:tickLblPos val="nextTo"/>
        <c:crossAx val="61314944"/>
        <c:crosses val="autoZero"/>
        <c:auto val="1"/>
        <c:lblAlgn val="ctr"/>
        <c:lblOffset val="100"/>
      </c:catAx>
      <c:valAx>
        <c:axId val="61314944"/>
        <c:scaling>
          <c:orientation val="minMax"/>
        </c:scaling>
        <c:axPos val="l"/>
        <c:majorGridlines/>
        <c:numFmt formatCode="General" sourceLinked="1"/>
        <c:tickLblPos val="nextTo"/>
        <c:crossAx val="6131340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Huggies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Huggies</c:v>
                </c:pt>
                <c:pt idx="1">
                  <c:v>Pampers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Pampers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Huggies</c:v>
                </c:pt>
                <c:pt idx="1">
                  <c:v>Pampers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362</c:v>
                </c:pt>
              </c:numCache>
            </c:numRef>
          </c:val>
        </c:ser>
        <c:axId val="61353984"/>
        <c:axId val="61355520"/>
      </c:barChart>
      <c:catAx>
        <c:axId val="61353984"/>
        <c:scaling>
          <c:orientation val="minMax"/>
        </c:scaling>
        <c:axPos val="b"/>
        <c:tickLblPos val="nextTo"/>
        <c:crossAx val="61355520"/>
        <c:crosses val="autoZero"/>
        <c:auto val="1"/>
        <c:lblAlgn val="ctr"/>
        <c:lblOffset val="100"/>
      </c:catAx>
      <c:valAx>
        <c:axId val="61355520"/>
        <c:scaling>
          <c:orientation val="minMax"/>
        </c:scaling>
        <c:axPos val="l"/>
        <c:majorGridlines/>
        <c:numFmt formatCode="General" sourceLinked="1"/>
        <c:tickLblPos val="nextTo"/>
        <c:crossAx val="613539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11/18/2009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11/18/2009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11/18/2009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414B8-8BC2-49C4-B4FE-DF13C5F616AF}" type="datetimeFigureOut">
              <a:rPr lang="en-US" smtClean="0"/>
              <a:pPr/>
              <a:t>11/18/2009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riam-webster.com/dictionary/absorbency" TargetMode="External"/><Relationship Id="rId2" Type="http://schemas.openxmlformats.org/officeDocument/2006/relationships/hyperlink" Target="http://www.meriam-webster.com/dictionary/absorb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dictionary.reference.com/browse/absorber?gsrc=2446" TargetMode="External"/><Relationship Id="rId4" Type="http://schemas.openxmlformats.org/officeDocument/2006/relationships/hyperlink" Target="http://www.meriam-webster.com/dictionary/absorbent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babycare.custhelp.com/cgi-bin/babycare.cfg/php/enduser/popup_adp.php?p_sid=KmTmNuwj&amp;p_lva=&amp;p_li=&amp;p_faqid=9433&amp;p_created=1202310151&amp;p_sp=cF9zcmNoPTEmcF9zb3J0x2J5PSZwx2dyaWRzb3J0PSZwx3Jvd19jbnQ9MTUzLDE1MyZwX3Byb2RzPTY2JnBfy2F0cz0wJnBfcHy9MS42NiZwx2N2PSZwX3Bhz2U9MQ**" TargetMode="External"/><Relationship Id="rId2" Type="http://schemas.openxmlformats.org/officeDocument/2006/relationships/hyperlink" Target="http://www.coolscience.org/coolscience/kidScientists/babydiaper.htm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pslc.ws/macrogllgel.htm" TargetMode="External"/><Relationship Id="rId2" Type="http://schemas.openxmlformats.org/officeDocument/2006/relationships/hyperlink" Target="http://www.askoxford.com/concise_oed/gel_1?view:get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pslc.ws.macrogl/kidsmac/basics.htm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babycare.custhelp.com/cgi_bin/babycare.cfglphplenduser/std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Diaper Absorbs More?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Caitlyn Connelly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Pampers Data Collection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533400" y="1676400"/>
          <a:ext cx="8348420" cy="4876800"/>
        </p:xfrm>
        <a:graphic>
          <a:graphicData uri="http://schemas.openxmlformats.org/presentationml/2006/ole">
            <p:oleObj spid="_x0000_s2050" name="Worksheet" r:id="rId3" imgW="2847960" imgH="1152435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Amount of Water Absorbed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Average Amount of Water Absorbed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 noticed in the Pampers brand that the thin netting on the inside seemed to have beads of water laying on it.</a:t>
            </a:r>
          </a:p>
          <a:p>
            <a:r>
              <a:rPr lang="en-US" sz="2400" dirty="0" err="1" smtClean="0"/>
              <a:t>Huggies</a:t>
            </a:r>
            <a:r>
              <a:rPr lang="en-US" sz="2400" dirty="0" smtClean="0"/>
              <a:t> had the same thickness of material on the inside as it did the outside. Also it did not have the waffle appearance on the inside like pampers did.</a:t>
            </a:r>
          </a:p>
          <a:p>
            <a:r>
              <a:rPr lang="en-US" sz="2400" dirty="0" smtClean="0"/>
              <a:t>I also ripped open the insides of both diapers to examine the materials used inside, they both looked the same.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absorbed more water then Pampers, this is because it had more polymers than the other brand.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absorbs on average </a:t>
            </a:r>
            <a:r>
              <a:rPr lang="en-US" sz="2400" dirty="0" smtClean="0"/>
              <a:t>312 </a:t>
            </a:r>
            <a:r>
              <a:rPr lang="en-US" sz="2400" dirty="0" smtClean="0"/>
              <a:t>more </a:t>
            </a:r>
            <a:r>
              <a:rPr lang="en-US" sz="2400" dirty="0" smtClean="0"/>
              <a:t>milliliters</a:t>
            </a:r>
            <a:r>
              <a:rPr lang="en-US" sz="2400" dirty="0" smtClean="0"/>
              <a:t> </a:t>
            </a:r>
            <a:r>
              <a:rPr lang="en-US" sz="2400" dirty="0" smtClean="0"/>
              <a:t>than Pampers. My hypothesis therefore was correct.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Weaknesses and Improvements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 could have used more types of diapers. </a:t>
            </a:r>
          </a:p>
          <a:p>
            <a:r>
              <a:rPr lang="en-US" sz="2400" dirty="0" smtClean="0"/>
              <a:t>I could have did more trials with each type of diaper.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In the future I want to discover if the netting in the Pampers had any effect on the absorbency of the diapers. I would also like to explore the different brands of diapers and compare their different absorbencies.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400" dirty="0"/>
              <a:t> </a:t>
            </a:r>
            <a:r>
              <a:rPr lang="en-US" sz="2400" dirty="0" smtClean="0"/>
              <a:t>“</a:t>
            </a:r>
            <a:r>
              <a:rPr lang="en-US" sz="2400" dirty="0"/>
              <a:t>Absorb.” 9 May 2009</a:t>
            </a:r>
          </a:p>
          <a:p>
            <a:pPr>
              <a:buNone/>
            </a:pPr>
            <a:r>
              <a:rPr lang="en-US" sz="2400" dirty="0"/>
              <a:t>	&lt;</a:t>
            </a:r>
            <a:r>
              <a:rPr lang="en-US" sz="2400" dirty="0">
                <a:hlinkClick r:id="rId2"/>
              </a:rPr>
              <a:t>http://www.meriam-webster.com/dictionary/absorb</a:t>
            </a:r>
            <a:r>
              <a:rPr lang="en-US" sz="2400" dirty="0"/>
              <a:t>&gt;.</a:t>
            </a:r>
          </a:p>
          <a:p>
            <a:pPr>
              <a:buNone/>
            </a:pPr>
            <a:r>
              <a:rPr lang="en-US" sz="2400" dirty="0"/>
              <a:t>“Absorbency.” 9 May 2009</a:t>
            </a:r>
          </a:p>
          <a:p>
            <a:pPr>
              <a:buNone/>
            </a:pPr>
            <a:r>
              <a:rPr lang="en-US" sz="2400" dirty="0"/>
              <a:t>	&lt;</a:t>
            </a:r>
            <a:r>
              <a:rPr lang="en-US" sz="2400" dirty="0">
                <a:hlinkClick r:id="rId3"/>
              </a:rPr>
              <a:t>http://www.meriam-webster.com/dictionary/absorbency</a:t>
            </a:r>
            <a:r>
              <a:rPr lang="en-US" sz="2400" dirty="0"/>
              <a:t>&gt;.</a:t>
            </a:r>
          </a:p>
          <a:p>
            <a:pPr>
              <a:buNone/>
            </a:pPr>
            <a:r>
              <a:rPr lang="en-US" sz="2400" dirty="0"/>
              <a:t>“Absorbent.” 9 May 2009</a:t>
            </a:r>
          </a:p>
          <a:p>
            <a:pPr>
              <a:buNone/>
            </a:pPr>
            <a:r>
              <a:rPr lang="en-US" sz="2400" dirty="0"/>
              <a:t>	&lt;</a:t>
            </a:r>
            <a:r>
              <a:rPr lang="en-US" sz="2400" dirty="0">
                <a:hlinkClick r:id="rId4"/>
              </a:rPr>
              <a:t>http://www.meriam-webster.com/dictionary/absorbent</a:t>
            </a:r>
            <a:r>
              <a:rPr lang="en-US" sz="2400" dirty="0"/>
              <a:t>&gt;.</a:t>
            </a:r>
          </a:p>
          <a:p>
            <a:pPr>
              <a:buNone/>
            </a:pPr>
            <a:r>
              <a:rPr lang="en-US" sz="2400" dirty="0"/>
              <a:t>“Absorber.” 9 May 2009</a:t>
            </a:r>
          </a:p>
          <a:p>
            <a:pPr>
              <a:buNone/>
            </a:pPr>
            <a:r>
              <a:rPr lang="en-US" sz="2400" dirty="0"/>
              <a:t>	&lt;</a:t>
            </a:r>
            <a:r>
              <a:rPr lang="en-US" sz="2400" dirty="0">
                <a:hlinkClick r:id="rId5"/>
              </a:rPr>
              <a:t>http://dictionary.reference.com/browse/absorber?gsrc=2446</a:t>
            </a:r>
            <a:r>
              <a:rPr lang="en-US" sz="2400" dirty="0" smtClean="0"/>
              <a:t>&gt;.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3600" dirty="0" smtClean="0"/>
              <a:t>Anderson, Dr. David. “Baby Diaper Polymer.” 24 April 2009</a:t>
            </a:r>
          </a:p>
          <a:p>
            <a:pPr>
              <a:buNone/>
            </a:pPr>
            <a:r>
              <a:rPr lang="en-US" sz="3600" dirty="0" smtClean="0"/>
              <a:t>	&lt;</a:t>
            </a:r>
            <a:r>
              <a:rPr lang="en-US" sz="3600" dirty="0" smtClean="0">
                <a:hlinkClick r:id="rId2"/>
              </a:rPr>
              <a:t>http://www.coolscience.org/coolscience/kidScientists/babydiaper.htm</a:t>
            </a:r>
            <a:r>
              <a:rPr lang="en-US" sz="3600" dirty="0" smtClean="0"/>
              <a:t>&gt;.</a:t>
            </a:r>
          </a:p>
          <a:p>
            <a:pPr>
              <a:buNone/>
            </a:pPr>
            <a:endParaRPr lang="en-US" sz="3400" dirty="0" smtClean="0"/>
          </a:p>
          <a:p>
            <a:pPr>
              <a:buNone/>
            </a:pPr>
            <a:r>
              <a:rPr lang="en-US" sz="3400" dirty="0" smtClean="0"/>
              <a:t>“</a:t>
            </a:r>
            <a:r>
              <a:rPr lang="en-US" sz="3400" dirty="0"/>
              <a:t>Can You Tell Me More About Diapers for a Student Project?” 28 April 2009</a:t>
            </a:r>
          </a:p>
          <a:p>
            <a:pPr>
              <a:buNone/>
            </a:pPr>
            <a:r>
              <a:rPr lang="en-US" sz="3400" dirty="0"/>
              <a:t>	&lt;</a:t>
            </a:r>
            <a:r>
              <a:rPr lang="en-US" sz="3400" dirty="0">
                <a:hlinkClick r:id="rId3"/>
              </a:rPr>
              <a:t>http://babycare.custhelp.com/cgi-bin/babycare.cfg/php/enduser/popup_adp.php?p_sid=KmTmNuwj&amp;p_lva=&amp;p_li=&amp;p_faqid=9433&amp;p_created=1202310151&amp;p_sp=cF9zcmNoPTEmcF9zb3J0x2J5PSZwx2dyaWRzb3J0PSZwx3Jvd19jbnQ9MTUzLDE1MyZwX3Byb2RzPTY2JnBfy2F0cz0wJnBfcHy9MS42NiZwx2N2PSZwX3Bhz2U9MQ</a:t>
            </a:r>
            <a:r>
              <a:rPr lang="en-US" sz="3400" dirty="0" smtClean="0">
                <a:hlinkClick r:id="rId3"/>
              </a:rPr>
              <a:t>**</a:t>
            </a:r>
            <a:r>
              <a:rPr lang="en-US" sz="3400" dirty="0" smtClean="0"/>
              <a:t>&gt;.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600" dirty="0" smtClean="0"/>
              <a:t>“Colloid.” 25 May 2009</a:t>
            </a:r>
          </a:p>
          <a:p>
            <a:pPr>
              <a:buNone/>
            </a:pPr>
            <a:r>
              <a:rPr lang="en-US" sz="2600" dirty="0" smtClean="0"/>
              <a:t>	&lt;http://www.dictionary.reference.com/browse/colloid&gt;.</a:t>
            </a:r>
          </a:p>
          <a:p>
            <a:pPr>
              <a:buNone/>
            </a:pPr>
            <a:r>
              <a:rPr lang="en-US" sz="2600" dirty="0" smtClean="0"/>
              <a:t>“Gel.” 20 April 2009</a:t>
            </a:r>
          </a:p>
          <a:p>
            <a:pPr>
              <a:buNone/>
            </a:pPr>
            <a:r>
              <a:rPr lang="en-US" sz="2600" dirty="0" smtClean="0"/>
              <a:t>	&lt;</a:t>
            </a:r>
            <a:r>
              <a:rPr lang="en-US" sz="2600" dirty="0" smtClean="0">
                <a:hlinkClick r:id="rId2"/>
              </a:rPr>
              <a:t>http://www.askoxford.com/concise_oed/gel_1?view:get</a:t>
            </a:r>
            <a:r>
              <a:rPr lang="en-US" sz="2600" dirty="0" smtClean="0"/>
              <a:t>&gt;. </a:t>
            </a:r>
          </a:p>
          <a:p>
            <a:pPr>
              <a:buNone/>
            </a:pPr>
            <a:r>
              <a:rPr lang="en-US" sz="2600" dirty="0" err="1" smtClean="0"/>
              <a:t>Grassino</a:t>
            </a:r>
            <a:r>
              <a:rPr lang="en-US" sz="2600" dirty="0" smtClean="0"/>
              <a:t>, Susana. “Gel: A Short Word With a Long Meaning.” 9 April 2009</a:t>
            </a:r>
          </a:p>
          <a:p>
            <a:pPr>
              <a:buNone/>
            </a:pPr>
            <a:r>
              <a:rPr lang="en-US" sz="2600" dirty="0" smtClean="0"/>
              <a:t>	&lt;</a:t>
            </a:r>
            <a:r>
              <a:rPr lang="en-US" sz="2600" dirty="0" smtClean="0">
                <a:hlinkClick r:id="rId3"/>
              </a:rPr>
              <a:t>http://pslc.ws/macrogllgel.htm</a:t>
            </a:r>
            <a:r>
              <a:rPr lang="en-US" sz="2600" dirty="0" smtClean="0"/>
              <a:t>&gt;.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 polymer is many molecules strung to make long chains.</a:t>
            </a:r>
          </a:p>
          <a:p>
            <a:r>
              <a:rPr lang="en-US" sz="2400" dirty="0" smtClean="0"/>
              <a:t>Polymers enhance absorbency.</a:t>
            </a:r>
          </a:p>
          <a:p>
            <a:r>
              <a:rPr lang="en-US" sz="2400" dirty="0" smtClean="0"/>
              <a:t>There are two types of polymers in Pampers diapers.</a:t>
            </a:r>
          </a:p>
          <a:p>
            <a:r>
              <a:rPr lang="en-US" sz="2400" dirty="0" smtClean="0"/>
              <a:t>They are polyethylene and polypropylene. </a:t>
            </a:r>
          </a:p>
          <a:p>
            <a:r>
              <a:rPr lang="en-US" sz="2400" dirty="0" err="1" smtClean="0"/>
              <a:t>Huggies</a:t>
            </a:r>
            <a:r>
              <a:rPr lang="en-US" sz="2400" dirty="0" smtClean="0"/>
              <a:t> contains the polymers: </a:t>
            </a:r>
            <a:r>
              <a:rPr lang="en-US" sz="2400" dirty="0" err="1" smtClean="0"/>
              <a:t>polyacrylate</a:t>
            </a:r>
            <a:r>
              <a:rPr lang="en-US" sz="2400" dirty="0" smtClean="0"/>
              <a:t>,  polypropylene, polyester, and polyethylene. </a:t>
            </a:r>
          </a:p>
          <a:p>
            <a:r>
              <a:rPr lang="en-US" sz="2400" dirty="0" smtClean="0"/>
              <a:t>Absorb means to suck up.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“</a:t>
            </a:r>
            <a:r>
              <a:rPr lang="en-US" sz="2400" dirty="0" err="1"/>
              <a:t>Huggies</a:t>
            </a:r>
            <a:r>
              <a:rPr lang="en-US" sz="2400" dirty="0"/>
              <a:t> Products FAQS.” 29 April 2009</a:t>
            </a:r>
          </a:p>
          <a:p>
            <a:pPr>
              <a:buNone/>
            </a:pPr>
            <a:r>
              <a:rPr lang="en-US" sz="2400" dirty="0"/>
              <a:t>	&lt;http://www.huggieshappybaby.com/products/index.aspx?faqs&amp;_nc=633765409990802447&amp;_nockcheck=true&gt;. </a:t>
            </a:r>
          </a:p>
          <a:p>
            <a:pPr>
              <a:buNone/>
            </a:pPr>
            <a:r>
              <a:rPr lang="en-US" sz="2400" dirty="0"/>
              <a:t>“What is a Polymer?” 27 April 2009</a:t>
            </a:r>
          </a:p>
          <a:p>
            <a:pPr>
              <a:buNone/>
            </a:pPr>
            <a:r>
              <a:rPr lang="en-US" sz="2400" dirty="0"/>
              <a:t>	&lt;</a:t>
            </a:r>
            <a:r>
              <a:rPr lang="en-US" sz="2400" dirty="0">
                <a:hlinkClick r:id="rId2"/>
              </a:rPr>
              <a:t>http://pslc.ws.macrogl/kidsmac/basics.htm</a:t>
            </a:r>
            <a:r>
              <a:rPr lang="en-US" sz="2400" dirty="0" smtClean="0"/>
              <a:t>&gt;.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“What is the </a:t>
            </a:r>
            <a:r>
              <a:rPr lang="en-US" sz="2400" dirty="0" err="1" smtClean="0"/>
              <a:t>Grainygel</a:t>
            </a:r>
            <a:r>
              <a:rPr lang="en-US" sz="2400" dirty="0" smtClean="0"/>
              <a:t> like Stuff in Diapers?” 12 May 2009</a:t>
            </a:r>
          </a:p>
          <a:p>
            <a:pPr>
              <a:buNone/>
            </a:pPr>
            <a:r>
              <a:rPr lang="en-US" sz="2400" dirty="0" smtClean="0"/>
              <a:t>	&lt;</a:t>
            </a:r>
            <a:r>
              <a:rPr lang="en-US" sz="2400" dirty="0" smtClean="0">
                <a:hlinkClick r:id="rId2"/>
              </a:rPr>
              <a:t>http://babycare.custhelp.com/cgi_bin/babycare.cfglphplenduser/std</a:t>
            </a:r>
            <a:r>
              <a:rPr lang="en-US" sz="2400" dirty="0" smtClean="0"/>
              <a:t>adp.php?p </a:t>
            </a:r>
            <a:r>
              <a:rPr lang="en-US" sz="2400" dirty="0" err="1" smtClean="0"/>
              <a:t>faqid</a:t>
            </a:r>
            <a:r>
              <a:rPr lang="en-US" sz="2400" dirty="0" smtClean="0"/>
              <a:t>=2198&amp;p created=1044986207&amp;p </a:t>
            </a:r>
            <a:r>
              <a:rPr lang="en-US" sz="2400" dirty="0" err="1" smtClean="0"/>
              <a:t>sid</a:t>
            </a:r>
            <a:r>
              <a:rPr lang="en-US" sz="2400" dirty="0" smtClean="0"/>
              <a:t>=Qpw1 </a:t>
            </a:r>
            <a:r>
              <a:rPr lang="en-US" sz="2400" dirty="0" err="1" smtClean="0"/>
              <a:t>Exj&amp;p</a:t>
            </a:r>
            <a:r>
              <a:rPr lang="en-US" sz="2400" dirty="0" smtClean="0"/>
              <a:t> accessibility=0&amp;p redirect=&amp;p </a:t>
            </a:r>
            <a:r>
              <a:rPr lang="en-US" sz="2400" dirty="0" err="1" smtClean="0"/>
              <a:t>lva</a:t>
            </a:r>
            <a:r>
              <a:rPr lang="en-US" sz="2400" dirty="0" smtClean="0"/>
              <a:t>=&amp;p sp=cF9zcmNoPTEmc3Jvd19jbnQ9MjkmcF9wcm9Kcz0mcF9jYXRZPTEyMiZwX3B2PSZwX2NPTEuMTlyJnBfcGFnZT0x&amp;p </a:t>
            </a:r>
            <a:r>
              <a:rPr lang="en-US" sz="2400" dirty="0" err="1" smtClean="0"/>
              <a:t>li</a:t>
            </a:r>
            <a:r>
              <a:rPr lang="en-US" sz="2400" dirty="0" smtClean="0"/>
              <a:t>=&amp;p </a:t>
            </a:r>
            <a:r>
              <a:rPr lang="en-US" sz="2400" dirty="0" err="1" smtClean="0"/>
              <a:t>topview</a:t>
            </a:r>
            <a:r>
              <a:rPr lang="en-US" sz="2400" dirty="0" smtClean="0"/>
              <a:t>=1&gt;.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Independent variable- different brands of diapers</a:t>
            </a:r>
          </a:p>
          <a:p>
            <a:pPr>
              <a:buNone/>
            </a:pPr>
            <a:r>
              <a:rPr lang="en-US" sz="2400" dirty="0" smtClean="0"/>
              <a:t>Dependent variable- amount of water absorbed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 The purpose of this experiment was to determine which diaper absorbs more water. I wanted to know this because my aunt is pregnant and I wanted to help her out by knowing which diaper absorbs more.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 If 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has more polymers than Pampers  then it absorbs more water.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1 Scale</a:t>
            </a:r>
          </a:p>
          <a:p>
            <a:r>
              <a:rPr lang="en-US" sz="2400" dirty="0" smtClean="0"/>
              <a:t>5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diapers </a:t>
            </a:r>
          </a:p>
          <a:p>
            <a:r>
              <a:rPr lang="en-US" sz="2400" dirty="0" smtClean="0"/>
              <a:t>5 Pampers diapers</a:t>
            </a:r>
          </a:p>
          <a:p>
            <a:r>
              <a:rPr lang="en-US" sz="2400" dirty="0" smtClean="0"/>
              <a:t>Syringe </a:t>
            </a:r>
          </a:p>
          <a:p>
            <a:r>
              <a:rPr lang="en-US" sz="2400" dirty="0" smtClean="0"/>
              <a:t>6 Drops of food dye</a:t>
            </a:r>
          </a:p>
          <a:p>
            <a:r>
              <a:rPr lang="en-US" sz="2400" dirty="0" smtClean="0"/>
              <a:t>Water</a:t>
            </a:r>
          </a:p>
          <a:p>
            <a:r>
              <a:rPr lang="en-US" sz="2400" dirty="0" smtClean="0"/>
              <a:t>2 Glasses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First, take two glasses and fill them with water.</a:t>
            </a:r>
          </a:p>
          <a:p>
            <a:r>
              <a:rPr lang="en-US" sz="2400" dirty="0" smtClean="0"/>
              <a:t>Then, add six drops of food dye to each glass.</a:t>
            </a:r>
          </a:p>
          <a:p>
            <a:r>
              <a:rPr lang="en-US" sz="2400" dirty="0" smtClean="0"/>
              <a:t>Make sure your diapers are all the same size.</a:t>
            </a:r>
          </a:p>
          <a:p>
            <a:pPr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First weigh the diaper and record the weight.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Using a syringe add colored water to the diaper until it can’t absorb anymore.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After the diaper reaches its maximum absorption, dispose of the extra water the diaper didn’t absorb.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Then, weigh the diaper again and record the weight.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Next, subtract the second weight from the first weight to determine how much water the diaper absorbed.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Record the difference.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Repeat steps 1-6 for nine more diapers.</a:t>
            </a:r>
          </a:p>
          <a:p>
            <a:pPr marL="914400" lvl="1" indent="-457200">
              <a:buNone/>
            </a:pPr>
            <a:r>
              <a:rPr lang="en-US" sz="2400" dirty="0" smtClean="0"/>
              <a:t>*Note: You can refill the glasses as many times as needed or use more glasses.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Huggies</a:t>
            </a:r>
            <a:r>
              <a:rPr lang="en-US" dirty="0" smtClean="0"/>
              <a:t> Data Collection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304800" y="1676400"/>
          <a:ext cx="8348420" cy="4876800"/>
        </p:xfrm>
        <a:graphic>
          <a:graphicData uri="http://schemas.openxmlformats.org/presentationml/2006/ole">
            <p:oleObj spid="_x0000_s1026" name="Worksheet" r:id="rId3" imgW="2847960" imgH="1152435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524</Words>
  <Application>Microsoft Office PowerPoint</Application>
  <PresentationFormat>On-screen Show (4:3)</PresentationFormat>
  <Paragraphs>81</Paragraphs>
  <Slides>21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Worksheet</vt:lpstr>
      <vt:lpstr>Which Diaper Absorbs More?</vt:lpstr>
      <vt:lpstr>Research</vt:lpstr>
      <vt:lpstr>Slide 3</vt:lpstr>
      <vt:lpstr>Purpose</vt:lpstr>
      <vt:lpstr>Hypothesis</vt:lpstr>
      <vt:lpstr>Materials</vt:lpstr>
      <vt:lpstr>Set Up</vt:lpstr>
      <vt:lpstr>Procedure</vt:lpstr>
      <vt:lpstr>Huggies Data Collection</vt:lpstr>
      <vt:lpstr>Pampers Data Collection</vt:lpstr>
      <vt:lpstr>Amount of Water Absorbed</vt:lpstr>
      <vt:lpstr>Average Amount of Water Absorbed</vt:lpstr>
      <vt:lpstr>Analysis</vt:lpstr>
      <vt:lpstr>Conclusion</vt:lpstr>
      <vt:lpstr>Weaknesses and Improvements</vt:lpstr>
      <vt:lpstr>Future Studies</vt:lpstr>
      <vt:lpstr>Sources</vt:lpstr>
      <vt:lpstr>Sources</vt:lpstr>
      <vt:lpstr>Sources</vt:lpstr>
      <vt:lpstr>Sources</vt:lpstr>
      <vt:lpstr>Sources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Caitlyn Connelly</dc:creator>
  <cp:lastModifiedBy>Caitlyn Connelly</cp:lastModifiedBy>
  <cp:revision>43</cp:revision>
  <dcterms:created xsi:type="dcterms:W3CDTF">2009-11-18T18:20:47Z</dcterms:created>
  <dcterms:modified xsi:type="dcterms:W3CDTF">2009-11-19T01:01:23Z</dcterms:modified>
</cp:coreProperties>
</file>